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4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80" r:id="rId20"/>
    <p:sldId id="274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21C4-D1A8-4D61-854E-FB6F12551C65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8C12-3AEA-49D4-9A6D-6BF7E8C45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D216-9C33-A042-9B6E-CD4369727B26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4699-BFFA-2647-A524-1DB5019A7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foportal.centralpierce.org/Workspaces/Peer%20Fitness/defaul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foportal.centralpierce.org/Policies/Section%20400%20-%20Operations/Policies/Policy%20427%20Incident%20Scene%20Rehabilitation/FF%20Rehab%20Flow%20Sheet.xlsx" TargetMode="External"/><Relationship Id="rId2" Type="http://schemas.openxmlformats.org/officeDocument/2006/relationships/hyperlink" Target="http://infoportal.centralpierce.org/Policies/Section%20400%20-%20Operations/Policies/Policy%20427%20Incident%20Scene%20Rehabilitation/FF%20Rehab%20Evaluation%20Process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Physiological Impacts of Firefighting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" name="Picture 7" descr=" WellnessCP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4370" y="1351035"/>
            <a:ext cx="8689678" cy="660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Workout</a:t>
            </a:r>
            <a:endParaRPr lang="en-US" dirty="0"/>
          </a:p>
        </p:txBody>
      </p:sp>
      <p:pic>
        <p:nvPicPr>
          <p:cNvPr id="4" name="Content Placeholder 3" descr="ergofit workout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457200" y="1417638"/>
            <a:ext cx="8229600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Workout</a:t>
            </a:r>
            <a:endParaRPr lang="en-US" dirty="0"/>
          </a:p>
        </p:txBody>
      </p:sp>
      <p:pic>
        <p:nvPicPr>
          <p:cNvPr id="4" name="Content Placeholder 3" descr="ergofit workout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-67655" r="-67655"/>
              <a:stretch>
                <a:fillRect/>
              </a:stretch>
            </p:blipFill>
          </mc:Choice>
          <mc:Fallback>
            <p:blipFill>
              <a:blip r:embed="rId3"/>
              <a:srcRect l="-67655" r="-67655"/>
              <a:stretch>
                <a:fillRect/>
              </a:stretch>
            </p:blipFill>
          </mc:Fallback>
        </mc:AlternateContent>
        <p:spPr>
          <a:xfrm>
            <a:off x="641523" y="1417638"/>
            <a:ext cx="8229600" cy="5184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Workouts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FIRE FIT</a:t>
            </a:r>
            <a:endParaRPr lang="en-US" dirty="0" smtClean="0"/>
          </a:p>
          <a:p>
            <a:pPr lvl="1"/>
            <a:r>
              <a:rPr lang="en-US" dirty="0" smtClean="0"/>
              <a:t>Developed by </a:t>
            </a:r>
            <a:r>
              <a:rPr lang="en-US" dirty="0" err="1" smtClean="0"/>
              <a:t>PFT’s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10 workouts/month (variety)</a:t>
            </a:r>
          </a:p>
          <a:p>
            <a:pPr lvl="1"/>
            <a:r>
              <a:rPr lang="en-US" dirty="0" smtClean="0"/>
              <a:t> Flexibility, mobility, strength vs. cardio only</a:t>
            </a:r>
          </a:p>
          <a:p>
            <a:pPr lvl="1"/>
            <a:r>
              <a:rPr lang="en-US" dirty="0" smtClean="0"/>
              <a:t>Job Specific Intensity &amp; Movements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Hydration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Dehydration-reduction in body’s water content and a loss of important salts and minerals necessary for proper function.</a:t>
            </a:r>
          </a:p>
          <a:p>
            <a:r>
              <a:rPr lang="en-US" dirty="0" smtClean="0"/>
              <a:t>Crucial for FF- due to extreme dehydration risk factors.</a:t>
            </a:r>
          </a:p>
          <a:p>
            <a:pPr lvl="1"/>
            <a:r>
              <a:rPr lang="en-US" dirty="0" smtClean="0"/>
              <a:t>Strenuous physical activity</a:t>
            </a:r>
          </a:p>
          <a:p>
            <a:pPr lvl="1"/>
            <a:r>
              <a:rPr lang="en-US" dirty="0" smtClean="0"/>
              <a:t>Exposure to high temps</a:t>
            </a:r>
          </a:p>
          <a:p>
            <a:pPr lvl="1"/>
            <a:r>
              <a:rPr lang="en-US" dirty="0" smtClean="0"/>
              <a:t>Use of heavy clothing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cause-</a:t>
            </a:r>
          </a:p>
          <a:p>
            <a:pPr lvl="1"/>
            <a:r>
              <a:rPr lang="en-US" dirty="0" smtClean="0"/>
              <a:t>Increased body temp. and fatigue</a:t>
            </a:r>
          </a:p>
          <a:p>
            <a:pPr lvl="1"/>
            <a:r>
              <a:rPr lang="en-US" dirty="0" smtClean="0"/>
              <a:t>Decreased BP, vision, strength, mental ability</a:t>
            </a:r>
          </a:p>
          <a:p>
            <a:r>
              <a:rPr lang="en-US" dirty="0" smtClean="0"/>
              <a:t>Can lead to- heat cramps, exhaustion, stroke, death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Hydration</a:t>
                      </a:r>
                      <a:r>
                        <a:rPr lang="en-US" baseline="0" dirty="0" smtClean="0"/>
                        <a:t>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Gravity of 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Participants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Well Hydrated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 1.010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19%     </a:t>
                      </a:r>
                    </a:p>
                    <a:p>
                      <a:r>
                        <a:rPr lang="en-US" dirty="0" smtClean="0"/>
                        <a:t>OCFA 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Minimally Dehydrated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1.010-1.020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 60%     </a:t>
                      </a:r>
                    </a:p>
                    <a:p>
                      <a:r>
                        <a:rPr lang="en-US" dirty="0" smtClean="0"/>
                        <a:t>OCFA 65%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Significantly Dehydrated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1.020-1.030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 19%     </a:t>
                      </a:r>
                    </a:p>
                    <a:p>
                      <a:r>
                        <a:rPr lang="en-US" dirty="0" smtClean="0"/>
                        <a:t>OCFA 22%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Seriously Dehydrated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 1.030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</a:t>
                      </a:r>
                      <a:r>
                        <a:rPr lang="en-US" baseline="0" dirty="0" smtClean="0"/>
                        <a:t> 1%</a:t>
                      </a:r>
                    </a:p>
                    <a:p>
                      <a:r>
                        <a:rPr lang="en-US" baseline="0" smtClean="0"/>
                        <a:t>OCFA 4%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836"/>
          </a:xfrm>
        </p:spPr>
        <p:txBody>
          <a:bodyPr/>
          <a:lstStyle/>
          <a:p>
            <a:r>
              <a:rPr lang="en-US" dirty="0" smtClean="0"/>
              <a:t>Come to work hydrated</a:t>
            </a:r>
          </a:p>
          <a:p>
            <a:r>
              <a:rPr lang="en-US" dirty="0" smtClean="0"/>
              <a:t>Day of Drinking= Dehydration &amp; Mineral loss</a:t>
            </a:r>
          </a:p>
          <a:p>
            <a:r>
              <a:rPr lang="en-US" dirty="0" smtClean="0"/>
              <a:t>Clear Urine= good (</a:t>
            </a:r>
            <a:r>
              <a:rPr lang="en-US" dirty="0" err="1" smtClean="0"/>
              <a:t>multivit</a:t>
            </a:r>
            <a:r>
              <a:rPr lang="en-US" dirty="0" smtClean="0"/>
              <a:t>. can impact)</a:t>
            </a:r>
          </a:p>
          <a:p>
            <a:r>
              <a:rPr lang="en-US" dirty="0" smtClean="0"/>
              <a:t>3 liters H2O/180lb. FF =well hydrated</a:t>
            </a:r>
          </a:p>
          <a:p>
            <a:r>
              <a:rPr lang="en-US" dirty="0" smtClean="0"/>
              <a:t>Follow Rehab Policy #427(link to new policy)</a:t>
            </a:r>
          </a:p>
          <a:p>
            <a:pPr lvl="1"/>
            <a:r>
              <a:rPr lang="en-US" dirty="0" smtClean="0"/>
              <a:t>Review Rehab </a:t>
            </a:r>
            <a:r>
              <a:rPr lang="en-US" dirty="0" err="1" smtClean="0"/>
              <a:t>Eval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Process</a:t>
            </a:r>
            <a:endParaRPr lang="en-US" dirty="0" smtClean="0"/>
          </a:p>
          <a:p>
            <a:pPr lvl="1"/>
            <a:r>
              <a:rPr lang="en-US" dirty="0" smtClean="0"/>
              <a:t>Review FF Rehab Data </a:t>
            </a:r>
            <a:r>
              <a:rPr lang="en-US" dirty="0" smtClean="0">
                <a:hlinkClick r:id="rId3"/>
              </a:rPr>
              <a:t>Sheet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Core Body Temperature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98.6 Normal Temp.</a:t>
            </a:r>
          </a:p>
          <a:p>
            <a:r>
              <a:rPr lang="en-US" dirty="0" smtClean="0"/>
              <a:t>No uniform standard for high core temp.</a:t>
            </a:r>
          </a:p>
          <a:p>
            <a:r>
              <a:rPr lang="en-US" dirty="0" smtClean="0"/>
              <a:t>World Health Org.= below 100.4F</a:t>
            </a:r>
          </a:p>
          <a:p>
            <a:r>
              <a:rPr lang="en-US" dirty="0" smtClean="0"/>
              <a:t> English Study: London Fire= below 103.1F</a:t>
            </a:r>
          </a:p>
          <a:p>
            <a:r>
              <a:rPr lang="en-US" dirty="0" smtClean="0"/>
              <a:t>Other research= below 104F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Temp.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 Exhaustion </a:t>
            </a:r>
          </a:p>
          <a:p>
            <a:pPr lvl="1"/>
            <a:r>
              <a:rPr lang="en-US" dirty="0" smtClean="0"/>
              <a:t>Nausea, vomiting, rapid breathing, heavy sweating </a:t>
            </a:r>
          </a:p>
          <a:p>
            <a:endParaRPr lang="en-US" dirty="0" smtClean="0"/>
          </a:p>
          <a:p>
            <a:r>
              <a:rPr lang="en-US" dirty="0" smtClean="0"/>
              <a:t>Heat Stroke</a:t>
            </a:r>
          </a:p>
          <a:p>
            <a:pPr lvl="1"/>
            <a:r>
              <a:rPr lang="en-US" dirty="0" smtClean="0"/>
              <a:t>Temp. greater than 105F</a:t>
            </a:r>
          </a:p>
          <a:p>
            <a:pPr lvl="1"/>
            <a:r>
              <a:rPr lang="en-US" dirty="0" smtClean="0"/>
              <a:t>Lack of sweating, confusion, agitation, </a:t>
            </a:r>
            <a:r>
              <a:rPr lang="en-US" dirty="0" err="1" smtClean="0"/>
              <a:t>seizure,coma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CPFR drill </a:t>
            </a:r>
          </a:p>
          <a:p>
            <a:pPr lvl="1"/>
            <a:r>
              <a:rPr lang="en-US" dirty="0" smtClean="0"/>
              <a:t>Tympanic, Oral, Temporal devices all gave inaccurate readings</a:t>
            </a:r>
          </a:p>
          <a:p>
            <a:r>
              <a:rPr lang="en-US" dirty="0" smtClean="0"/>
              <a:t>OCFA study</a:t>
            </a:r>
          </a:p>
          <a:p>
            <a:pPr lvl="1"/>
            <a:r>
              <a:rPr lang="en-US" dirty="0" smtClean="0"/>
              <a:t>core temp. highest 10 min. in rehab</a:t>
            </a:r>
          </a:p>
          <a:p>
            <a:pPr lvl="1"/>
            <a:r>
              <a:rPr lang="en-US" dirty="0" smtClean="0"/>
              <a:t>92% had between 1-3% body wt. fluid loss</a:t>
            </a:r>
          </a:p>
          <a:p>
            <a:pPr lvl="2"/>
            <a:r>
              <a:rPr lang="en-US" dirty="0" smtClean="0"/>
              <a:t>Elevated HR, Decreased BP, High 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Class Overview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Cardiovascular System</a:t>
            </a:r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Core Temperature</a:t>
            </a:r>
          </a:p>
          <a:p>
            <a:r>
              <a:rPr lang="en-US" dirty="0" smtClean="0"/>
              <a:t>CO and HCN Exposure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OCFA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of 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 Core Temp. w/ingested</a:t>
                      </a:r>
                      <a:r>
                        <a:rPr lang="en-US" baseline="0" dirty="0" smtClean="0"/>
                        <a:t> capsule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Avg. Temp. Tympanic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in Fahrenheit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min. of 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10min. of</a:t>
                      </a:r>
                      <a:r>
                        <a:rPr lang="en-US" baseline="0" dirty="0" smtClean="0"/>
                        <a:t> 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15min. of</a:t>
                      </a:r>
                      <a:r>
                        <a:rPr lang="en-US" baseline="0" dirty="0" smtClean="0"/>
                        <a:t> 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20min. of</a:t>
                      </a:r>
                      <a:r>
                        <a:rPr lang="en-US" baseline="0" dirty="0" smtClean="0"/>
                        <a:t> 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of inaccurate temperatures</a:t>
            </a:r>
          </a:p>
          <a:p>
            <a:r>
              <a:rPr lang="en-US" dirty="0" smtClean="0"/>
              <a:t>Pay attention to FF’s at Rehab</a:t>
            </a:r>
          </a:p>
          <a:p>
            <a:r>
              <a:rPr lang="en-US" dirty="0" smtClean="0"/>
              <a:t>Rotate Crews Proactively</a:t>
            </a:r>
          </a:p>
          <a:p>
            <a:r>
              <a:rPr lang="en-US" dirty="0" smtClean="0"/>
              <a:t>Encourage them to take off jacket</a:t>
            </a:r>
          </a:p>
          <a:p>
            <a:r>
              <a:rPr lang="en-US" dirty="0" smtClean="0"/>
              <a:t>OCFA-tested 4 methods of cooling</a:t>
            </a:r>
          </a:p>
          <a:p>
            <a:pPr lvl="1"/>
            <a:r>
              <a:rPr lang="en-US" dirty="0" smtClean="0"/>
              <a:t>Towels, ambient air, misting fan, cooling chair</a:t>
            </a:r>
          </a:p>
          <a:p>
            <a:r>
              <a:rPr lang="en-US" dirty="0" smtClean="0"/>
              <a:t>Best Method=Wet Towels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 &amp;HCN Exposure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Growth in Plastics in Structures</a:t>
            </a:r>
          </a:p>
          <a:p>
            <a:r>
              <a:rPr lang="en-US" dirty="0" smtClean="0"/>
              <a:t>Synthetic Polymers=CO &amp; HCN</a:t>
            </a:r>
          </a:p>
          <a:p>
            <a:r>
              <a:rPr lang="en-US" dirty="0" smtClean="0"/>
              <a:t>Fires burn 2-3x hotter=increased release HCN</a:t>
            </a:r>
          </a:p>
          <a:p>
            <a:r>
              <a:rPr lang="en-US" dirty="0" smtClean="0"/>
              <a:t>4 gas monitors don’t pick up HCN or many plastics.</a:t>
            </a:r>
          </a:p>
          <a:p>
            <a:r>
              <a:rPr lang="en-US" dirty="0" smtClean="0"/>
              <a:t>Off gassing high post fire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 can be immediate/delayed</a:t>
            </a:r>
          </a:p>
          <a:p>
            <a:pPr lvl="1"/>
            <a:r>
              <a:rPr lang="en-US" dirty="0" smtClean="0"/>
              <a:t>Lethargy, disoriented, resp. diff., chest </a:t>
            </a:r>
            <a:r>
              <a:rPr lang="en-US" dirty="0" err="1" smtClean="0"/>
              <a:t>pn</a:t>
            </a:r>
            <a:r>
              <a:rPr lang="en-US" dirty="0" smtClean="0"/>
              <a:t>., headache, </a:t>
            </a:r>
            <a:r>
              <a:rPr lang="en-US" dirty="0" err="1" smtClean="0"/>
              <a:t>dysrhythmia</a:t>
            </a:r>
            <a:r>
              <a:rPr lang="en-US" dirty="0" smtClean="0"/>
              <a:t>, bright red skin</a:t>
            </a:r>
          </a:p>
          <a:p>
            <a:r>
              <a:rPr lang="en-US" dirty="0" smtClean="0"/>
              <a:t>Permanent Organ Damage</a:t>
            </a:r>
          </a:p>
          <a:p>
            <a:r>
              <a:rPr lang="en-US" dirty="0" smtClean="0"/>
              <a:t>CO displaces O2 in body bonds to hemoglobin</a:t>
            </a:r>
          </a:p>
          <a:p>
            <a:r>
              <a:rPr lang="en-US" dirty="0" smtClean="0"/>
              <a:t>Strong evidence source of many Cancers</a:t>
            </a:r>
          </a:p>
          <a:p>
            <a:pPr lvl="1"/>
            <a:r>
              <a:rPr lang="en-US" dirty="0" smtClean="0"/>
              <a:t>Cause of Presumptive Cancer Legislation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Policy #424 “Full SCBA shall be worn during overhaul operations”</a:t>
            </a:r>
          </a:p>
          <a:p>
            <a:r>
              <a:rPr lang="en-US" dirty="0" smtClean="0"/>
              <a:t>Use fresh crews due to </a:t>
            </a:r>
            <a:r>
              <a:rPr lang="en-US" smtClean="0"/>
              <a:t>SCBA fatigue</a:t>
            </a:r>
            <a:endParaRPr lang="en-US" dirty="0" smtClean="0"/>
          </a:p>
          <a:p>
            <a:r>
              <a:rPr lang="en-US" dirty="0" smtClean="0"/>
              <a:t>Electric fan for air movement</a:t>
            </a:r>
          </a:p>
          <a:p>
            <a:r>
              <a:rPr lang="en-US" dirty="0" smtClean="0"/>
              <a:t>Wash PPE </a:t>
            </a:r>
          </a:p>
          <a:p>
            <a:pPr lvl="1"/>
            <a:r>
              <a:rPr lang="en-US" dirty="0" smtClean="0"/>
              <a:t> Gloves and hood on small fires</a:t>
            </a:r>
          </a:p>
          <a:p>
            <a:pPr lvl="1"/>
            <a:r>
              <a:rPr lang="en-US" dirty="0" smtClean="0"/>
              <a:t>Helmet to boots on working fire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CPFR Wellness Fitness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US=Internal Customer Service</a:t>
            </a:r>
          </a:p>
          <a:p>
            <a:r>
              <a:rPr lang="en-US" dirty="0" smtClean="0"/>
              <a:t>We need your input and Commitment</a:t>
            </a:r>
          </a:p>
          <a:p>
            <a:r>
              <a:rPr lang="en-US" dirty="0" smtClean="0"/>
              <a:t>Department is Committed</a:t>
            </a:r>
          </a:p>
          <a:p>
            <a:pPr lvl="1"/>
            <a:r>
              <a:rPr lang="en-US" dirty="0" smtClean="0"/>
              <a:t>Officers ensure PT is provided</a:t>
            </a:r>
          </a:p>
          <a:p>
            <a:pPr lvl="1"/>
            <a:r>
              <a:rPr lang="en-US" dirty="0" smtClean="0"/>
              <a:t>Officers need to be role models</a:t>
            </a:r>
          </a:p>
          <a:p>
            <a:pPr lvl="1"/>
            <a:r>
              <a:rPr lang="en-US" dirty="0" smtClean="0"/>
              <a:t>Common Sense </a:t>
            </a:r>
            <a:r>
              <a:rPr lang="en-US" dirty="0" err="1" smtClean="0"/>
              <a:t>w</a:t>
            </a:r>
            <a:r>
              <a:rPr lang="en-US" dirty="0" smtClean="0"/>
              <a:t>/PT clothing</a:t>
            </a:r>
          </a:p>
          <a:p>
            <a:pPr lvl="1"/>
            <a:r>
              <a:rPr lang="en-US" dirty="0" smtClean="0"/>
              <a:t>Quarterly Classes starting soon (watch for e-mail)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CPFR-Victim Rescue Drill: April 2011 </a:t>
            </a:r>
          </a:p>
          <a:p>
            <a:r>
              <a:rPr lang="en-US" dirty="0" smtClean="0"/>
              <a:t>OCFA-Safety and Performance Implications: December 2007</a:t>
            </a:r>
          </a:p>
          <a:p>
            <a:r>
              <a:rPr lang="en-US" dirty="0" err="1" smtClean="0"/>
              <a:t>ErgoFit</a:t>
            </a:r>
            <a:r>
              <a:rPr lang="en-US" dirty="0" smtClean="0"/>
              <a:t>-FF Complete Cardio Training: November 2010</a:t>
            </a:r>
          </a:p>
          <a:p>
            <a:r>
              <a:rPr lang="en-US" dirty="0" smtClean="0"/>
              <a:t>New England JOM-Heart Disease and Firefighters: March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Cardiovascular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dirty="0" smtClean="0"/>
              <a:t>45% of FF Deaths Cardiac Events</a:t>
            </a:r>
          </a:p>
          <a:p>
            <a:pPr lvl="1"/>
            <a:r>
              <a:rPr lang="en-US" dirty="0" smtClean="0"/>
              <a:t>Majority attributed to CHD</a:t>
            </a:r>
          </a:p>
          <a:p>
            <a:pPr lvl="2"/>
            <a:r>
              <a:rPr lang="en-US" dirty="0" smtClean="0"/>
              <a:t>Coronary Arteries become damaged or diseased due to plaque buildup.</a:t>
            </a:r>
          </a:p>
          <a:p>
            <a:pPr lvl="1"/>
            <a:r>
              <a:rPr lang="en-US" dirty="0" smtClean="0"/>
              <a:t>Some Risk Factors </a:t>
            </a:r>
          </a:p>
          <a:p>
            <a:pPr lvl="2"/>
            <a:r>
              <a:rPr lang="en-US" dirty="0" smtClean="0"/>
              <a:t>Hypertension, Physical Inactivity, Obesity</a:t>
            </a:r>
          </a:p>
          <a:p>
            <a:pPr lvl="1"/>
            <a:r>
              <a:rPr lang="en-US" dirty="0" smtClean="0"/>
              <a:t>“CHD death is significantly higher during fire suppression, responding to alarms and certain physical activities” New England JOM</a:t>
            </a:r>
          </a:p>
          <a:p>
            <a:pPr lvl="2"/>
            <a:r>
              <a:rPr lang="en-US" dirty="0" smtClean="0"/>
              <a:t>fires: 1%-5% of time= 1/3 of coronary events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stress to system</a:t>
            </a:r>
          </a:p>
          <a:p>
            <a:pPr lvl="1"/>
            <a:r>
              <a:rPr lang="en-US" dirty="0" smtClean="0"/>
              <a:t>Donning: PPE 50 </a:t>
            </a:r>
            <a:r>
              <a:rPr lang="en-US" dirty="0" err="1" smtClean="0"/>
              <a:t>bpm</a:t>
            </a:r>
            <a:r>
              <a:rPr lang="en-US" dirty="0" smtClean="0"/>
              <a:t> increase</a:t>
            </a:r>
          </a:p>
          <a:p>
            <a:pPr lvl="1"/>
            <a:r>
              <a:rPr lang="en-US" dirty="0" smtClean="0"/>
              <a:t>Tones: 170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smtClean="0"/>
              <a:t>Firefighting Tasks: HR 160-200 </a:t>
            </a:r>
            <a:r>
              <a:rPr lang="en-US" dirty="0" err="1" smtClean="0"/>
              <a:t>bpm</a:t>
            </a:r>
            <a:endParaRPr lang="en-US" dirty="0" smtClean="0"/>
          </a:p>
          <a:p>
            <a:pPr lvl="1"/>
            <a:r>
              <a:rPr lang="en-US" dirty="0" smtClean="0"/>
              <a:t>Dehydration</a:t>
            </a:r>
          </a:p>
          <a:p>
            <a:pPr lvl="1"/>
            <a:r>
              <a:rPr lang="en-US" dirty="0" smtClean="0"/>
              <a:t>Elevated Core Temperature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Firefighter Testing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9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9055">
                <a:tc>
                  <a:txBody>
                    <a:bodyPr/>
                    <a:lstStyle/>
                    <a:p>
                      <a:r>
                        <a:rPr lang="en-US" dirty="0" smtClean="0"/>
                        <a:t>CPFR 5min. Single Victim Rescue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OCFA (2) 15min. Fire Attack</a:t>
                      </a:r>
                      <a:r>
                        <a:rPr lang="en-US" baseline="0" dirty="0" smtClean="0"/>
                        <a:t> Drills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Participants     122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Participants     101</a:t>
                      </a:r>
                      <a:endParaRPr lang="en-US" dirty="0"/>
                    </a:p>
                  </a:txBody>
                  <a:tcPr/>
                </a:tc>
              </a:tr>
              <a:tr h="999055">
                <a:tc>
                  <a:txBody>
                    <a:bodyPr/>
                    <a:lstStyle/>
                    <a:p>
                      <a:r>
                        <a:rPr lang="en-US" dirty="0" smtClean="0"/>
                        <a:t>Firefighter Average</a:t>
                      </a:r>
                      <a:r>
                        <a:rPr lang="en-US" baseline="0" dirty="0" smtClean="0"/>
                        <a:t>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     40.5 </a:t>
                      </a:r>
                    </a:p>
                    <a:p>
                      <a:r>
                        <a:rPr lang="en-US" dirty="0" smtClean="0"/>
                        <a:t>OCFA     39.5   </a:t>
                      </a:r>
                      <a:endParaRPr lang="en-US" dirty="0"/>
                    </a:p>
                  </a:txBody>
                  <a:tcPr/>
                </a:tc>
              </a:tr>
              <a:tr h="999055"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Heart Rate Avg.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     173 (150-194)</a:t>
                      </a:r>
                    </a:p>
                    <a:p>
                      <a:r>
                        <a:rPr lang="en-US" dirty="0" smtClean="0"/>
                        <a:t>OCFA     180</a:t>
                      </a:r>
                      <a:endParaRPr lang="en-US" dirty="0"/>
                    </a:p>
                  </a:txBody>
                  <a:tcPr/>
                </a:tc>
              </a:tr>
              <a:tr h="999055">
                <a:tc>
                  <a:txBody>
                    <a:bodyPr/>
                    <a:lstStyle/>
                    <a:p>
                      <a:r>
                        <a:rPr lang="en-US" dirty="0" smtClean="0"/>
                        <a:t>Rate of Perceived</a:t>
                      </a:r>
                      <a:r>
                        <a:rPr lang="en-US" baseline="0" dirty="0" smtClean="0"/>
                        <a:t> Exertion 1-10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Average Fitness Level 1-7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CPFR     8.2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OCFA     3.3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Cardio Training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Decreases Cardiovascular Risk Factors (</a:t>
            </a:r>
            <a:r>
              <a:rPr lang="en-US" dirty="0" err="1" smtClean="0"/>
              <a:t>CHD,BP,wt</a:t>
            </a:r>
            <a:r>
              <a:rPr lang="en-US" dirty="0" smtClean="0"/>
              <a:t>.)</a:t>
            </a:r>
          </a:p>
          <a:p>
            <a:pPr lvl="2"/>
            <a:r>
              <a:rPr lang="en-US" dirty="0" smtClean="0"/>
              <a:t>Increased VO2 Max= last longer</a:t>
            </a:r>
          </a:p>
          <a:p>
            <a:pPr lvl="2"/>
            <a:r>
              <a:rPr lang="en-US" dirty="0" smtClean="0"/>
              <a:t>Decreases </a:t>
            </a:r>
            <a:r>
              <a:rPr lang="en-US" dirty="0"/>
              <a:t>r</a:t>
            </a:r>
            <a:r>
              <a:rPr lang="en-US" dirty="0" smtClean="0"/>
              <a:t>ecovery time= better performance</a:t>
            </a:r>
          </a:p>
          <a:p>
            <a:pPr lvl="2"/>
            <a:r>
              <a:rPr lang="en-US" dirty="0" smtClean="0"/>
              <a:t>Increases cal. burning (wt. control)</a:t>
            </a:r>
          </a:p>
          <a:p>
            <a:pPr lvl="2"/>
            <a:r>
              <a:rPr lang="en-US" dirty="0" smtClean="0"/>
              <a:t>Lower resting HR (less stress on system) </a:t>
            </a:r>
          </a:p>
          <a:p>
            <a:pPr lvl="2"/>
            <a:r>
              <a:rPr lang="en-US" dirty="0" smtClean="0"/>
              <a:t>FIRE FIT= 15min. 160-200bpm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Cardio Training</a:t>
            </a:r>
          </a:p>
          <a:p>
            <a:pPr lvl="1"/>
            <a:r>
              <a:rPr lang="en-US" dirty="0" smtClean="0"/>
              <a:t>How</a:t>
            </a:r>
          </a:p>
          <a:p>
            <a:pPr lvl="2"/>
            <a:r>
              <a:rPr lang="en-US" dirty="0" smtClean="0"/>
              <a:t>By developing three zones</a:t>
            </a:r>
          </a:p>
          <a:p>
            <a:pPr lvl="3"/>
            <a:r>
              <a:rPr lang="en-US" dirty="0" smtClean="0"/>
              <a:t>Zone 3: Peak Interval Training=intense work</a:t>
            </a:r>
          </a:p>
          <a:p>
            <a:pPr lvl="4"/>
            <a:r>
              <a:rPr lang="en-US" dirty="0" smtClean="0"/>
              <a:t>86%-90% MHR  ( 1-2 words)</a:t>
            </a:r>
          </a:p>
          <a:p>
            <a:pPr lvl="3"/>
            <a:r>
              <a:rPr lang="en-US" dirty="0" smtClean="0"/>
              <a:t>Zone 2: Anaerobic Threshold=medium intensity</a:t>
            </a:r>
          </a:p>
          <a:p>
            <a:pPr lvl="4"/>
            <a:r>
              <a:rPr lang="en-US" dirty="0" smtClean="0"/>
              <a:t>76%-85% MHR ( 1 sentence)</a:t>
            </a:r>
          </a:p>
          <a:p>
            <a:pPr lvl="3"/>
            <a:r>
              <a:rPr lang="en-US" dirty="0" smtClean="0"/>
              <a:t>Zone 1: Foundation/Recovery=light work</a:t>
            </a:r>
          </a:p>
          <a:p>
            <a:pPr lvl="4"/>
            <a:r>
              <a:rPr lang="en-US" dirty="0" smtClean="0"/>
              <a:t>60%-75% MHR (conversation)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3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ZONE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 MHR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60%-75% (220-age)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76%-85%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86%-90%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Light, RPE 4-5, Conversation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Medium, RPE 6-8,</a:t>
                      </a:r>
                    </a:p>
                    <a:p>
                      <a:r>
                        <a:rPr lang="en-US" dirty="0" smtClean="0"/>
                        <a:t>Sentence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Hard, RPE 9-10,</a:t>
                      </a:r>
                    </a:p>
                    <a:p>
                      <a:r>
                        <a:rPr lang="en-US" dirty="0" smtClean="0"/>
                        <a:t>1-2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2-3/wk. then move to Zone 2.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1-2/wk. then move</a:t>
                      </a:r>
                    </a:p>
                    <a:p>
                      <a:r>
                        <a:rPr lang="en-US" dirty="0" smtClean="0"/>
                        <a:t>2-4/wk.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1/wk. then move </a:t>
                      </a:r>
                    </a:p>
                    <a:p>
                      <a:r>
                        <a:rPr lang="en-US" dirty="0" smtClean="0"/>
                        <a:t>2/wk. diff. days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Zone 2 </a:t>
                      </a:r>
                    </a:p>
                    <a:p>
                      <a:r>
                        <a:rPr lang="en-US" dirty="0" smtClean="0"/>
                        <a:t>Recover Zone1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Zone 2 and 3</a:t>
                      </a:r>
                    </a:p>
                    <a:p>
                      <a:r>
                        <a:rPr lang="en-US" dirty="0" smtClean="0"/>
                        <a:t>Recover 1-2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up to 30-40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up 30-40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3-4x for 30sec.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  <a:r>
                        <a:rPr lang="en-US" baseline="0" dirty="0" smtClean="0"/>
                        <a:t> to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30-40min.</a:t>
                      </a:r>
                      <a:r>
                        <a:rPr lang="en-US" baseline="0" dirty="0" smtClean="0"/>
                        <a:t> 2 wks.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30-40min. 2 wks.</a:t>
                      </a:r>
                      <a:r>
                        <a:rPr lang="en-US" baseline="0" dirty="0" smtClean="0"/>
                        <a:t> Introduce Zone 3 intervals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stay in Zone 2 after Zone 3 intervals, Add more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9684CF770F445906F449B09162949" ma:contentTypeVersion="0" ma:contentTypeDescription="Create a new document." ma:contentTypeScope="" ma:versionID="fa70d507b53ce7fa26bdb9c76677a9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e05734162b9d3ce0e61abe7349d4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4DA4C36-912E-4777-A402-3E02872340EB}"/>
</file>

<file path=customXml/itemProps2.xml><?xml version="1.0" encoding="utf-8"?>
<ds:datastoreItem xmlns:ds="http://schemas.openxmlformats.org/officeDocument/2006/customXml" ds:itemID="{37BA4716-2740-467D-AF2F-F8BA9EDFA9D3}"/>
</file>

<file path=customXml/itemProps3.xml><?xml version="1.0" encoding="utf-8"?>
<ds:datastoreItem xmlns:ds="http://schemas.openxmlformats.org/officeDocument/2006/customXml" ds:itemID="{85A9C77D-BE6F-45B8-9EFE-706C4EBA30D6}"/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988</Words>
  <Application>Microsoft Office PowerPoint</Application>
  <PresentationFormat>On-screen Show (4:3)</PresentationFormat>
  <Paragraphs>229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Physiological Impacts of Firefighting</vt:lpstr>
      <vt:lpstr>Class Overview</vt:lpstr>
      <vt:lpstr>Data </vt:lpstr>
      <vt:lpstr>Cardiovascular System</vt:lpstr>
      <vt:lpstr>System Impacts</vt:lpstr>
      <vt:lpstr>Firefighter Testing Data</vt:lpstr>
      <vt:lpstr>Recommendations</vt:lpstr>
      <vt:lpstr>Recommendations Cont. </vt:lpstr>
      <vt:lpstr>Comparison</vt:lpstr>
      <vt:lpstr>Sample Workout</vt:lpstr>
      <vt:lpstr>Sample Workout</vt:lpstr>
      <vt:lpstr>Sample Workouts</vt:lpstr>
      <vt:lpstr>Hydration Status</vt:lpstr>
      <vt:lpstr>Dehydration Impacts</vt:lpstr>
      <vt:lpstr>Hydration Data</vt:lpstr>
      <vt:lpstr>Recommendations </vt:lpstr>
      <vt:lpstr>Core Body Temperature</vt:lpstr>
      <vt:lpstr>Core Temp. Impacts</vt:lpstr>
      <vt:lpstr>Data</vt:lpstr>
      <vt:lpstr>OCFA Data</vt:lpstr>
      <vt:lpstr>Recommendations</vt:lpstr>
      <vt:lpstr>CO &amp;HCN Exposure</vt:lpstr>
      <vt:lpstr>Impacts</vt:lpstr>
      <vt:lpstr>Recommendations</vt:lpstr>
      <vt:lpstr>CPFR Wellness Fitness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Physiological Impacts of Firefighting</dc:title>
  <dc:creator>Adam&amp;Kelli Jackson</dc:creator>
  <cp:lastModifiedBy>Denise Menge</cp:lastModifiedBy>
  <cp:revision>32</cp:revision>
  <dcterms:created xsi:type="dcterms:W3CDTF">2011-05-09T22:35:44Z</dcterms:created>
  <dcterms:modified xsi:type="dcterms:W3CDTF">2011-11-21T17:59:37Z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0x0101009709684CF770F445906F449B09162949</vt:lpwstr>
  </property>
</Properties>
</file>